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361" r:id="rId3"/>
    <p:sldId id="284" r:id="rId4"/>
    <p:sldId id="285" r:id="rId5"/>
    <p:sldId id="286" r:id="rId6"/>
    <p:sldId id="287" r:id="rId7"/>
    <p:sldId id="343" r:id="rId8"/>
    <p:sldId id="344" r:id="rId9"/>
    <p:sldId id="306" r:id="rId10"/>
    <p:sldId id="349" r:id="rId11"/>
    <p:sldId id="355" r:id="rId12"/>
    <p:sldId id="310" r:id="rId13"/>
    <p:sldId id="358"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8" d="100"/>
          <a:sy n="98" d="100"/>
        </p:scale>
        <p:origin x="82" y="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38DC4F-A934-4E22-B4DC-17551134301E}" type="datetimeFigureOut">
              <a:rPr lang="en-US" smtClean="0"/>
              <a:t>4/15/2024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1462EF-9028-4E55-9F83-DBFEB216ED83}" type="slidenum">
              <a:rPr lang="en-US" smtClean="0"/>
              <a:t>‹#›</a:t>
            </a:fld>
            <a:endParaRPr lang="en-US"/>
          </a:p>
        </p:txBody>
      </p:sp>
    </p:spTree>
    <p:extLst>
      <p:ext uri="{BB962C8B-B14F-4D97-AF65-F5344CB8AC3E}">
        <p14:creationId xmlns:p14="http://schemas.microsoft.com/office/powerpoint/2010/main" val="2550033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90000"/>
              </a:lnSpc>
              <a:spcBef>
                <a:spcPts val="500"/>
              </a:spcBef>
              <a:buChar char="•"/>
            </a:pPr>
            <a:r>
              <a:rPr lang="en-US"/>
              <a:t>Dean’s Office: Includes the dean, associate/assistant deans, administrative coordinators, director of operations and communications &amp; events specialist. </a:t>
            </a:r>
          </a:p>
          <a:p>
            <a:endParaRPr lang="en-US"/>
          </a:p>
        </p:txBody>
      </p:sp>
      <p:sp>
        <p:nvSpPr>
          <p:cNvPr id="4" name="Slide Number Placeholder 3"/>
          <p:cNvSpPr>
            <a:spLocks noGrp="1"/>
          </p:cNvSpPr>
          <p:nvPr>
            <p:ph type="sldNum" sz="quarter" idx="5"/>
          </p:nvPr>
        </p:nvSpPr>
        <p:spPr/>
        <p:txBody>
          <a:bodyPr/>
          <a:lstStyle/>
          <a:p>
            <a:fld id="{436CEF1C-6D6E-4234-8D84-EB2F2C043DDB}" type="slidenum">
              <a:rPr lang="en-US" smtClean="0"/>
              <a:t>2</a:t>
            </a:fld>
            <a:endParaRPr lang="en-US"/>
          </a:p>
        </p:txBody>
      </p:sp>
    </p:spTree>
    <p:extLst>
      <p:ext uri="{BB962C8B-B14F-4D97-AF65-F5344CB8AC3E}">
        <p14:creationId xmlns:p14="http://schemas.microsoft.com/office/powerpoint/2010/main" val="1446971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6CEF1C-6D6E-4234-8D84-EB2F2C043DDB}" type="slidenum">
              <a:rPr lang="en-US" smtClean="0"/>
              <a:t>4</a:t>
            </a:fld>
            <a:endParaRPr lang="en-US"/>
          </a:p>
        </p:txBody>
      </p:sp>
    </p:spTree>
    <p:extLst>
      <p:ext uri="{BB962C8B-B14F-4D97-AF65-F5344CB8AC3E}">
        <p14:creationId xmlns:p14="http://schemas.microsoft.com/office/powerpoint/2010/main" val="3039492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dirty="0">
                <a:solidFill>
                  <a:schemeClr val="tx1"/>
                </a:solidFill>
                <a:latin typeface="Helvetica" pitchFamily="2" charset="0"/>
              </a:rPr>
              <a:t>FY 2025 </a:t>
            </a:r>
            <a:r>
              <a:rPr lang="en-US" sz="2500" dirty="0">
                <a:solidFill>
                  <a:schemeClr val="tx1"/>
                </a:solidFill>
                <a:effectLst/>
                <a:latin typeface="Aptos" panose="020B0004020202020204" pitchFamily="34" charset="0"/>
                <a:ea typeface="Calibri" panose="020F0502020204030204" pitchFamily="34" charset="0"/>
              </a:rPr>
              <a:t>Strategic Plan Alignment </a:t>
            </a:r>
            <a:r>
              <a:rPr lang="en-US" sz="2500">
                <a:solidFill>
                  <a:schemeClr val="tx1"/>
                </a:solidFill>
                <a:effectLst/>
                <a:latin typeface="Aptos" panose="020B0004020202020204" pitchFamily="34" charset="0"/>
                <a:ea typeface="Calibri" panose="020F0502020204030204" pitchFamily="34" charset="0"/>
              </a:rPr>
              <a:t>and Budget Presentation</a:t>
            </a:r>
            <a:endParaRPr lang="en-US" sz="2500" dirty="0">
              <a:solidFill>
                <a:schemeClr val="tx1"/>
              </a:solidFill>
              <a:latin typeface="Helvetica" pitchFamily="2" charset="0"/>
            </a:endParaRPr>
          </a:p>
          <a:p>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dirty="0">
                <a:solidFill>
                  <a:schemeClr val="bg2">
                    <a:lumMod val="25000"/>
                  </a:schemeClr>
                </a:solidFill>
              </a:rPr>
              <a:t>Steps to complete the slides for the campus presentations:</a:t>
            </a:r>
          </a:p>
          <a:p>
            <a:pPr marL="238125" indent="-238125">
              <a:buFont typeface="+mj-lt"/>
              <a:buAutoNum type="arabicPeriod"/>
            </a:pPr>
            <a:r>
              <a:rPr lang="en-US" sz="1400" b="1" dirty="0">
                <a:solidFill>
                  <a:schemeClr val="bg2">
                    <a:lumMod val="25000"/>
                  </a:schemeClr>
                </a:solidFill>
              </a:rPr>
              <a:t>Choose Action (Keep Doing, Stop, Start):</a:t>
            </a:r>
            <a:endParaRPr lang="en-US" sz="1400" b="1" dirty="0">
              <a:solidFill>
                <a:schemeClr val="bg2">
                  <a:lumMod val="25000"/>
                </a:schemeClr>
              </a:solidFill>
              <a:ea typeface="Calibri"/>
              <a:cs typeface="Calibri"/>
            </a:endParaRPr>
          </a:p>
          <a:p>
            <a:pPr lvl="1"/>
            <a:r>
              <a:rPr lang="en-US" sz="1200" b="1" dirty="0">
                <a:solidFill>
                  <a:schemeClr val="bg2">
                    <a:lumMod val="25000"/>
                  </a:schemeClr>
                </a:solidFill>
              </a:rPr>
              <a:t>Keep (x2)</a:t>
            </a:r>
            <a:r>
              <a:rPr lang="en-US" sz="1200" dirty="0">
                <a:solidFill>
                  <a:schemeClr val="bg2">
                    <a:lumMod val="25000"/>
                  </a:schemeClr>
                </a:solidFill>
              </a:rPr>
              <a:t>: If the division/college is keeping or expanding an action that has proven to be valuable and contributes positively to the strategic plan.</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Stop (x3)</a:t>
            </a:r>
            <a:r>
              <a:rPr lang="en-US" sz="1200" dirty="0">
                <a:solidFill>
                  <a:schemeClr val="bg2">
                    <a:lumMod val="25000"/>
                  </a:schemeClr>
                </a:solidFill>
              </a:rPr>
              <a:t>: If the division/college is discontinuing or ending a particular activity.</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Start (x1)</a:t>
            </a:r>
            <a:r>
              <a:rPr lang="en-US" sz="1200" dirty="0">
                <a:solidFill>
                  <a:schemeClr val="bg2">
                    <a:lumMod val="25000"/>
                  </a:schemeClr>
                </a:solidFill>
              </a:rPr>
              <a:t>: If the division/college is initiating something new or beginning a new endeavor.</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Specify the Topic:</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Fill in the blank with the specific subject or area being addressed. This could be a project, task, or broader concept.</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State the Reason for Action:</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Clearly articulate the rationale behind the chosen action. Why is the division/college keeping, stopping, or starting this particular topic.</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Align with Priority/Goal:</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Choose the strategic plan priority and goal the action aligns with for the topic. This helps to connect the decision with the broader university plan.</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Highlight Measurable Impact:</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Provide the measurable impact. This could be in terms of outcomes, results, or benefits.</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Relate to Pillar:</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Connect the proposed action to a foundational pillar (enrollment, retention, completion, or agility.) </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Supportive Data</a:t>
            </a:r>
            <a:endParaRPr lang="en-US" sz="1400" b="1"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normAutofit fontScale="90000"/>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Osteopathic Medicine</a:t>
            </a:r>
            <a:endParaRPr lang="en-US" b="1" dirty="0">
              <a:solidFill>
                <a:srgbClr val="F0521E"/>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144583778"/>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r>
                        <a:rPr lang="en-US" b="1" dirty="0">
                          <a:effectLst/>
                        </a:rPr>
                        <a:t>Statement:</a:t>
                      </a:r>
                    </a:p>
                    <a:p>
                      <a:r>
                        <a:rPr lang="en-US" b="0" dirty="0">
                          <a:effectLst/>
                        </a:rPr>
                        <a:t>The College of Osteopathic Medicine plans to stop Requiring 13 rotations with defined electives in the fourth year of instruction because this is not required by the accreditor, is difficult to schedule for the COM, and creates added expense for the student doctors. This action aligns with Strategy 1: Prioritize Student Success and Student Access and Goal 1.1 - Recruit, retain, graduate, and empower students to drive sustainable growth. and will have improved efficiency in achieving Pillar 3 - Completion.</a:t>
                      </a:r>
                    </a:p>
                  </a:txBody>
                  <a:tcPr anchor="ct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N/A</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rPr>
                        <a:t>Will require approval of the UCC</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36556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773365413"/>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r>
                        <a:rPr lang="en-US" b="1" dirty="0">
                          <a:effectLst/>
                        </a:rPr>
                        <a:t>Statement:</a:t>
                      </a:r>
                    </a:p>
                    <a:p>
                      <a:r>
                        <a:rPr lang="en-US" b="0" dirty="0">
                          <a:effectLst/>
                        </a:rPr>
                        <a:t>The College of Osteopathic Medicine plans to stop Asking community-based physicians to teach medical students without compensation because taking the time to teach reduces revenue generating patient care productivity and physicians are refusing to teach without at least some compensation. This action aligns with Strategy 1: Prioritize Student Success and Student Access and Goal 1.2 - Academic Agility and will have expanded number of physician preceptors in achieving Pillar 4 - Agility.</a:t>
                      </a:r>
                    </a:p>
                  </a:txBody>
                  <a:tcPr anchor="ct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N/A</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rPr>
                        <a:t>Funding for preceptor stipends (already included in budget)</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1047196"/>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r>
                        <a:rPr lang="en-US" b="1" dirty="0">
                          <a:effectLst/>
                        </a:rPr>
                        <a:t>Statement:</a:t>
                      </a:r>
                    </a:p>
                    <a:p>
                      <a:r>
                        <a:rPr lang="en-US" b="0" dirty="0">
                          <a:effectLst/>
                        </a:rPr>
                        <a:t>The College of Osteopathic Medicine plans to start Developing additional graduate medical education programs, tracks, and electives because enhanced training, meet accreditation requirements, serve the public, and provide post-graduate placement This action aligns with Strategy 1: Prioritize Student Success and Student Access and Goal 1.1 - Recruit, retain, graduate, and empower students to drive sustainable growth. and will have increased training opportunities in achieving Pillar 3 - Completion.</a:t>
                      </a:r>
                    </a:p>
                  </a:txBody>
                  <a:tcPr anchor="ct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N/A</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Requires collaboration with interested hospitals, clinics, and physicians and may require external funding.</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 Osteopathic Medicine</a:t>
            </a:r>
            <a:br>
              <a:rPr lang="en-US" b="1" dirty="0">
                <a:latin typeface="Helvetica Neue" panose="02000503000000020004" pitchFamily="2" charset="0"/>
                <a:ea typeface="Helvetica Neue" panose="02000503000000020004" pitchFamily="2" charset="0"/>
                <a:cs typeface="Helvetica Neue" panose="02000503000000020004" pitchFamily="2" charset="0"/>
              </a:rPr>
            </a:br>
            <a:endParaRPr lang="en-US" sz="3200" i="1" dirty="0">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fontScale="92500" lnSpcReduction="10000"/>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b="0" dirty="0">
                <a:effectLst/>
              </a:rPr>
              <a:t>Expanding the number of clinical preceptors and clinical sites</a:t>
            </a:r>
          </a:p>
          <a:p>
            <a:pPr lvl="1"/>
            <a:r>
              <a:rPr lang="en-US" b="0" dirty="0">
                <a:effectLst/>
              </a:rPr>
              <a:t>Providing a high level of resources for student doctors including computers, curriculum support software, board review resources, and travel awards </a:t>
            </a:r>
          </a:p>
          <a:p>
            <a:pPr lvl="1"/>
            <a:endParaRPr lang="en-US" sz="2400" dirty="0">
              <a:solidFill>
                <a:schemeClr val="bg2">
                  <a:lumMod val="25000"/>
                </a:schemeClr>
              </a:solidFill>
              <a:latin typeface="Helvetica"/>
            </a:endParaRPr>
          </a:p>
          <a:p>
            <a:r>
              <a:rPr lang="en-US" b="1" dirty="0">
                <a:solidFill>
                  <a:schemeClr val="bg2">
                    <a:lumMod val="25000"/>
                  </a:schemeClr>
                </a:solidFill>
                <a:latin typeface="Helvetica"/>
              </a:rPr>
              <a:t>STOP DOING</a:t>
            </a:r>
          </a:p>
          <a:p>
            <a:pPr lvl="1"/>
            <a:r>
              <a:rPr lang="en-US" b="0" dirty="0">
                <a:effectLst/>
              </a:rPr>
              <a:t>Paying for educational resources that are not being sufficiently utilized by student doctors or faculty</a:t>
            </a:r>
          </a:p>
          <a:p>
            <a:pPr lvl="1"/>
            <a:r>
              <a:rPr lang="en-US" b="0" dirty="0">
                <a:effectLst/>
              </a:rPr>
              <a:t>Requiring 13 rotations with defined electives in the fourth year of instruction</a:t>
            </a:r>
          </a:p>
          <a:p>
            <a:pPr lvl="1"/>
            <a:r>
              <a:rPr lang="en-US" b="0" dirty="0">
                <a:effectLst/>
              </a:rPr>
              <a:t>Asking community-based physicians to teach medical students without compensation</a:t>
            </a:r>
          </a:p>
          <a:p>
            <a:pPr lvl="1"/>
            <a:endParaRPr lang="en-US" sz="2400" b="1" dirty="0">
              <a:solidFill>
                <a:schemeClr val="bg2">
                  <a:lumMod val="25000"/>
                </a:schemeClr>
              </a:solidFill>
              <a:latin typeface="Helvetica"/>
            </a:endParaRPr>
          </a:p>
          <a:p>
            <a:r>
              <a:rPr lang="en-US" b="1" dirty="0">
                <a:solidFill>
                  <a:schemeClr val="bg2">
                    <a:lumMod val="25000"/>
                  </a:schemeClr>
                </a:solidFill>
                <a:latin typeface="Helvetica"/>
              </a:rPr>
              <a:t>START DOING</a:t>
            </a:r>
          </a:p>
          <a:p>
            <a:pPr lvl="1"/>
            <a:r>
              <a:rPr lang="en-US" b="0" dirty="0">
                <a:effectLst/>
              </a:rPr>
              <a:t>Developing additional graduate medical education programs, tracks, and electives</a:t>
            </a:r>
            <a:endParaRPr lang="en-US" dirty="0">
              <a:solidFill>
                <a:schemeClr val="bg2">
                  <a:lumMod val="25000"/>
                </a:schemeClr>
              </a:solidFill>
              <a:latin typeface="Helvetica"/>
            </a:endParaRPr>
          </a:p>
        </p:txBody>
      </p:sp>
    </p:spTree>
    <p:extLst>
      <p:ext uri="{BB962C8B-B14F-4D97-AF65-F5344CB8AC3E}">
        <p14:creationId xmlns:p14="http://schemas.microsoft.com/office/powerpoint/2010/main" val="163086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84805"/>
            <a:ext cx="10515600" cy="1505883"/>
          </a:xfrm>
        </p:spPr>
        <p:txBody>
          <a:bodyPr vert="horz" lIns="91440" tIns="45720" rIns="91440" bIns="45720" rtlCol="0" anchor="ctr">
            <a:normAutofit/>
          </a:bodyPr>
          <a:lstStyle/>
          <a:p>
            <a:pPr algn="ctr"/>
            <a:r>
              <a:rPr lang="en-US" b="1" kern="1200" dirty="0">
                <a:solidFill>
                  <a:srgbClr val="E36436"/>
                </a:solidFill>
                <a:latin typeface="Helvetica" panose="020B0604020202020204" pitchFamily="34" charset="0"/>
                <a:cs typeface="Helvetica" panose="020B0604020202020204" pitchFamily="34" charset="0"/>
              </a:rPr>
              <a:t>College of Osteopathic Medicine</a:t>
            </a:r>
          </a:p>
        </p:txBody>
      </p:sp>
      <p:pic>
        <p:nvPicPr>
          <p:cNvPr id="6" name="Picture 5">
            <a:extLst>
              <a:ext uri="{FF2B5EF4-FFF2-40B4-BE49-F238E27FC236}">
                <a16:creationId xmlns:a16="http://schemas.microsoft.com/office/drawing/2014/main" id="{48130D7A-19A3-7725-6E48-4CAFDD313435}"/>
              </a:ext>
            </a:extLst>
          </p:cNvPr>
          <p:cNvPicPr>
            <a:picLocks noChangeAspect="1"/>
          </p:cNvPicPr>
          <p:nvPr/>
        </p:nvPicPr>
        <p:blipFill>
          <a:blip r:embed="rId3"/>
          <a:stretch>
            <a:fillRect/>
          </a:stretch>
        </p:blipFill>
        <p:spPr>
          <a:xfrm>
            <a:off x="10052516" y="5829973"/>
            <a:ext cx="521406" cy="453817"/>
          </a:xfrm>
          <a:prstGeom prst="rect">
            <a:avLst/>
          </a:prstGeom>
        </p:spPr>
      </p:pic>
      <p:sp>
        <p:nvSpPr>
          <p:cNvPr id="10" name="Content Placeholder 2">
            <a:extLst>
              <a:ext uri="{FF2B5EF4-FFF2-40B4-BE49-F238E27FC236}">
                <a16:creationId xmlns:a16="http://schemas.microsoft.com/office/drawing/2014/main" id="{5382DAB5-814F-8FA2-80DD-414A608235D3}"/>
              </a:ext>
            </a:extLst>
          </p:cNvPr>
          <p:cNvSpPr txBox="1">
            <a:spLocks/>
          </p:cNvSpPr>
          <p:nvPr/>
        </p:nvSpPr>
        <p:spPr>
          <a:xfrm>
            <a:off x="-23928" y="3093820"/>
            <a:ext cx="4846673" cy="445200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68680" lvl="2" indent="-173355" defTabSz="694944">
              <a:spcBef>
                <a:spcPts val="380"/>
              </a:spcBef>
            </a:pPr>
            <a:endParaRPr lang="en-US">
              <a:solidFill>
                <a:schemeClr val="accent1">
                  <a:lumMod val="75000"/>
                </a:schemeClr>
              </a:solidFill>
              <a:latin typeface="Helvetica" panose="020B0604020202020204" pitchFamily="34" charset="0"/>
              <a:cs typeface="Helvetica" panose="020B0604020202020204" pitchFamily="34" charset="0"/>
            </a:endParaRPr>
          </a:p>
        </p:txBody>
      </p:sp>
      <p:sp>
        <p:nvSpPr>
          <p:cNvPr id="13" name="Content Placeholder 2">
            <a:extLst>
              <a:ext uri="{FF2B5EF4-FFF2-40B4-BE49-F238E27FC236}">
                <a16:creationId xmlns:a16="http://schemas.microsoft.com/office/drawing/2014/main" id="{F0C17EDB-3751-2328-A48A-06A8837963C3}"/>
              </a:ext>
            </a:extLst>
          </p:cNvPr>
          <p:cNvSpPr txBox="1">
            <a:spLocks/>
          </p:cNvSpPr>
          <p:nvPr/>
        </p:nvSpPr>
        <p:spPr>
          <a:xfrm>
            <a:off x="4041303" y="3086452"/>
            <a:ext cx="4393135" cy="406915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7345" lvl="1" indent="0" defTabSz="694944">
              <a:spcBef>
                <a:spcPts val="380"/>
              </a:spcBef>
              <a:buNone/>
            </a:pPr>
            <a:endParaRPr lang="en-US" sz="2128" kern="1200">
              <a:solidFill>
                <a:schemeClr val="accent1">
                  <a:lumMod val="75000"/>
                </a:schemeClr>
              </a:solidFill>
              <a:latin typeface="Helvetica" panose="020B0604020202020204" pitchFamily="34" charset="0"/>
              <a:cs typeface="Helvetica" panose="020B0604020202020204" pitchFamily="34" charset="0"/>
            </a:endParaRPr>
          </a:p>
        </p:txBody>
      </p:sp>
      <p:sp>
        <p:nvSpPr>
          <p:cNvPr id="14" name="Content Placeholder 2">
            <a:extLst>
              <a:ext uri="{FF2B5EF4-FFF2-40B4-BE49-F238E27FC236}">
                <a16:creationId xmlns:a16="http://schemas.microsoft.com/office/drawing/2014/main" id="{4C062E76-40B9-FDD8-EF26-065864C58678}"/>
              </a:ext>
            </a:extLst>
          </p:cNvPr>
          <p:cNvSpPr txBox="1">
            <a:spLocks/>
          </p:cNvSpPr>
          <p:nvPr/>
        </p:nvSpPr>
        <p:spPr>
          <a:xfrm>
            <a:off x="8213399" y="3086452"/>
            <a:ext cx="3978601" cy="424144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7345" lvl="1" indent="0" defTabSz="694944">
              <a:spcBef>
                <a:spcPts val="380"/>
              </a:spcBef>
              <a:buNone/>
            </a:pPr>
            <a:endParaRPr lang="en-US" b="1" kern="1200">
              <a:solidFill>
                <a:schemeClr val="accent1">
                  <a:lumMod val="75000"/>
                </a:schemeClr>
              </a:solidFill>
              <a:latin typeface="Helvetica"/>
              <a:cs typeface="Helvetica"/>
            </a:endParaRPr>
          </a:p>
          <a:p>
            <a:pPr marL="977900" lvl="2" indent="-173355" defTabSz="694944">
              <a:spcBef>
                <a:spcPts val="380"/>
              </a:spcBef>
            </a:pPr>
            <a:endParaRPr lang="en-US" kern="1200">
              <a:solidFill>
                <a:schemeClr val="accent1">
                  <a:lumMod val="75000"/>
                </a:schemeClr>
              </a:solidFill>
              <a:latin typeface="Helvetica"/>
              <a:cs typeface="Helvetica"/>
            </a:endParaRPr>
          </a:p>
        </p:txBody>
      </p:sp>
      <p:sp>
        <p:nvSpPr>
          <p:cNvPr id="15" name="Content Placeholder 2">
            <a:extLst>
              <a:ext uri="{FF2B5EF4-FFF2-40B4-BE49-F238E27FC236}">
                <a16:creationId xmlns:a16="http://schemas.microsoft.com/office/drawing/2014/main" id="{B7401867-6F99-D9A7-9B87-F576DEBB406E}"/>
              </a:ext>
            </a:extLst>
          </p:cNvPr>
          <p:cNvSpPr txBox="1">
            <a:spLocks/>
          </p:cNvSpPr>
          <p:nvPr/>
        </p:nvSpPr>
        <p:spPr>
          <a:xfrm>
            <a:off x="3570688" y="2024230"/>
            <a:ext cx="4214273" cy="66644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a:solidFill>
                <a:schemeClr val="accent1">
                  <a:lumMod val="75000"/>
                </a:schemeClr>
              </a:solidFill>
              <a:latin typeface="Helvetica" panose="020B0604020202020204" pitchFamily="34" charset="0"/>
              <a:cs typeface="Helvetica" panose="020B0604020202020204" pitchFamily="34" charset="0"/>
            </a:endParaRPr>
          </a:p>
        </p:txBody>
      </p:sp>
      <p:graphicFrame>
        <p:nvGraphicFramePr>
          <p:cNvPr id="3" name="Table 3">
            <a:extLst>
              <a:ext uri="{FF2B5EF4-FFF2-40B4-BE49-F238E27FC236}">
                <a16:creationId xmlns:a16="http://schemas.microsoft.com/office/drawing/2014/main" id="{6166F277-212A-1680-6F4F-3CBB1BDB5B16}"/>
              </a:ext>
            </a:extLst>
          </p:cNvPr>
          <p:cNvGraphicFramePr>
            <a:graphicFrameLocks noGrp="1"/>
          </p:cNvGraphicFramePr>
          <p:nvPr/>
        </p:nvGraphicFramePr>
        <p:xfrm>
          <a:off x="1137068" y="1845426"/>
          <a:ext cx="9914811" cy="4450305"/>
        </p:xfrm>
        <a:graphic>
          <a:graphicData uri="http://schemas.openxmlformats.org/drawingml/2006/table">
            <a:tbl>
              <a:tblPr firstRow="1" bandRow="1">
                <a:tableStyleId>{5940675A-B579-460E-94D1-54222C63F5DA}</a:tableStyleId>
              </a:tblPr>
              <a:tblGrid>
                <a:gridCol w="3621337">
                  <a:extLst>
                    <a:ext uri="{9D8B030D-6E8A-4147-A177-3AD203B41FA5}">
                      <a16:colId xmlns:a16="http://schemas.microsoft.com/office/drawing/2014/main" val="516071868"/>
                    </a:ext>
                  </a:extLst>
                </a:gridCol>
                <a:gridCol w="3362464">
                  <a:extLst>
                    <a:ext uri="{9D8B030D-6E8A-4147-A177-3AD203B41FA5}">
                      <a16:colId xmlns:a16="http://schemas.microsoft.com/office/drawing/2014/main" val="2856911191"/>
                    </a:ext>
                  </a:extLst>
                </a:gridCol>
                <a:gridCol w="2931010">
                  <a:extLst>
                    <a:ext uri="{9D8B030D-6E8A-4147-A177-3AD203B41FA5}">
                      <a16:colId xmlns:a16="http://schemas.microsoft.com/office/drawing/2014/main" val="1259525553"/>
                    </a:ext>
                  </a:extLst>
                </a:gridCol>
              </a:tblGrid>
              <a:tr h="455616">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kern="1200">
                          <a:solidFill>
                            <a:schemeClr val="accent1">
                              <a:lumMod val="75000"/>
                            </a:schemeClr>
                          </a:solidFill>
                          <a:latin typeface="Helvetica"/>
                          <a:cs typeface="Helvetica"/>
                        </a:rPr>
                        <a:t>Dean’s Office</a:t>
                      </a:r>
                    </a:p>
                  </a:txBody>
                  <a:tcPr marL="103549" marR="103549" marT="51774" marB="51774" anchor="ctr">
                    <a:solidFill>
                      <a:schemeClr val="bg1">
                        <a:lumMod val="8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a:solidFill>
                            <a:schemeClr val="accent1">
                              <a:lumMod val="75000"/>
                            </a:schemeClr>
                          </a:solidFill>
                          <a:latin typeface="Helvetica"/>
                          <a:cs typeface="Helvetica"/>
                        </a:rPr>
                        <a:t>Dean’s Office</a:t>
                      </a:r>
                      <a:endParaRPr lang="en-US" sz="1800">
                        <a:solidFill>
                          <a:schemeClr val="accent1">
                            <a:lumMod val="75000"/>
                          </a:schemeClr>
                        </a:solidFill>
                        <a:latin typeface="Helvetica"/>
                        <a:cs typeface="Helvetica"/>
                      </a:endParaRPr>
                    </a:p>
                    <a:p>
                      <a:pPr algn="ctr"/>
                      <a:endParaRPr lang="en-US"/>
                    </a:p>
                  </a:txBody>
                  <a:tcPr/>
                </a:tc>
                <a:tc hMerge="1">
                  <a:txBody>
                    <a:bodyPr/>
                    <a:lstStyle/>
                    <a:p>
                      <a:pPr algn="ctr"/>
                      <a:endParaRPr lang="en-US"/>
                    </a:p>
                  </a:txBody>
                  <a:tcPr/>
                </a:tc>
                <a:extLst>
                  <a:ext uri="{0D108BD9-81ED-4DB2-BD59-A6C34878D82A}">
                    <a16:rowId xmlns:a16="http://schemas.microsoft.com/office/drawing/2014/main" val="853654252"/>
                  </a:ext>
                </a:extLst>
              </a:tr>
              <a:tr h="7662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kern="1200">
                          <a:solidFill>
                            <a:schemeClr val="accent1">
                              <a:lumMod val="75000"/>
                            </a:schemeClr>
                          </a:solidFill>
                          <a:latin typeface="Helvetica"/>
                          <a:cs typeface="Helvetica"/>
                        </a:rPr>
                        <a:t>Clinical Affairs</a:t>
                      </a:r>
                    </a:p>
                    <a:p>
                      <a:pPr algn="ctr"/>
                      <a:endParaRPr lang="en-US" sz="2000"/>
                    </a:p>
                  </a:txBody>
                  <a:tcPr marL="103549" marR="103549" marT="51774" marB="5177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kern="1200">
                          <a:solidFill>
                            <a:schemeClr val="accent1">
                              <a:lumMod val="75000"/>
                            </a:schemeClr>
                          </a:solidFill>
                          <a:latin typeface="Helvetica" panose="020B0604020202020204" pitchFamily="34" charset="0"/>
                          <a:ea typeface="+mn-ea"/>
                          <a:cs typeface="Helvetica" panose="020B0604020202020204" pitchFamily="34" charset="0"/>
                        </a:rPr>
                        <a:t>Educational Affairs </a:t>
                      </a:r>
                      <a:endParaRPr lang="en-US" sz="2000" b="1" kern="1200">
                        <a:solidFill>
                          <a:schemeClr val="accent1">
                            <a:lumMod val="75000"/>
                          </a:schemeClr>
                        </a:solidFill>
                        <a:latin typeface="Helvetica" panose="020B0604020202020204" pitchFamily="34" charset="0"/>
                        <a:cs typeface="Helvetica" panose="020B0604020202020204" pitchFamily="34" charset="0"/>
                      </a:endParaRPr>
                    </a:p>
                    <a:p>
                      <a:pPr algn="ctr"/>
                      <a:endParaRPr lang="en-US" sz="2000"/>
                    </a:p>
                  </a:txBody>
                  <a:tcPr marL="103549" marR="103549" marT="51774" marB="5177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kern="1200">
                          <a:solidFill>
                            <a:schemeClr val="accent1">
                              <a:lumMod val="75000"/>
                            </a:schemeClr>
                          </a:solidFill>
                          <a:latin typeface="Helvetica"/>
                          <a:cs typeface="Helvetica"/>
                        </a:rPr>
                        <a:t>Biomedical Sciences</a:t>
                      </a:r>
                      <a:endParaRPr lang="en-US" sz="2000">
                        <a:solidFill>
                          <a:schemeClr val="accent1">
                            <a:lumMod val="75000"/>
                          </a:schemeClr>
                        </a:solidFill>
                        <a:latin typeface="Helvetica"/>
                        <a:cs typeface="Helvetica"/>
                      </a:endParaRPr>
                    </a:p>
                    <a:p>
                      <a:pPr algn="ctr"/>
                      <a:endParaRPr lang="en-US" sz="2000"/>
                    </a:p>
                  </a:txBody>
                  <a:tcPr marL="103549" marR="103549" marT="51774" marB="51774"/>
                </a:tc>
                <a:extLst>
                  <a:ext uri="{0D108BD9-81ED-4DB2-BD59-A6C34878D82A}">
                    <a16:rowId xmlns:a16="http://schemas.microsoft.com/office/drawing/2014/main" val="732082240"/>
                  </a:ext>
                </a:extLst>
              </a:tr>
              <a:tr h="3228426">
                <a:tc>
                  <a:txBody>
                    <a:bodyPr/>
                    <a:lstStyle/>
                    <a:p>
                      <a:pPr marL="0" lvl="0" indent="-219075" algn="ctr" defTabSz="694944">
                        <a:spcBef>
                          <a:spcPts val="380"/>
                        </a:spcBef>
                        <a:buFont typeface="Arial" panose="020B0604020202020204" pitchFamily="34" charset="0"/>
                        <a:buNone/>
                      </a:pPr>
                      <a:r>
                        <a:rPr lang="en-US" sz="2000" kern="1200">
                          <a:solidFill>
                            <a:schemeClr val="accent1">
                              <a:lumMod val="75000"/>
                            </a:schemeClr>
                          </a:solidFill>
                          <a:latin typeface="Helvetica"/>
                          <a:cs typeface="Helvetica"/>
                        </a:rPr>
                        <a:t>Clinical Education</a:t>
                      </a:r>
                    </a:p>
                    <a:p>
                      <a:pPr marL="0" lvl="0" indent="-219075" algn="ctr" defTabSz="694944">
                        <a:spcBef>
                          <a:spcPts val="380"/>
                        </a:spcBef>
                        <a:buFont typeface="Arial" panose="020B0604020202020204" pitchFamily="34" charset="0"/>
                        <a:buNone/>
                      </a:pPr>
                      <a:r>
                        <a:rPr lang="en-US" sz="2000" kern="1200">
                          <a:solidFill>
                            <a:schemeClr val="accent1">
                              <a:lumMod val="75000"/>
                            </a:schemeClr>
                          </a:solidFill>
                          <a:latin typeface="Helvetica"/>
                          <a:cs typeface="Helvetica"/>
                        </a:rPr>
                        <a:t>Clinical Skills</a:t>
                      </a:r>
                    </a:p>
                    <a:p>
                      <a:pPr marL="0" lvl="0" indent="-219075" algn="ctr" defTabSz="694944">
                        <a:spcBef>
                          <a:spcPts val="380"/>
                        </a:spcBef>
                        <a:buFont typeface="Arial" panose="020B0604020202020204" pitchFamily="34" charset="0"/>
                        <a:buNone/>
                      </a:pPr>
                      <a:r>
                        <a:rPr lang="en-US" sz="2000" kern="1200">
                          <a:solidFill>
                            <a:schemeClr val="accent1">
                              <a:lumMod val="75000"/>
                            </a:schemeClr>
                          </a:solidFill>
                          <a:latin typeface="Helvetica"/>
                          <a:cs typeface="Helvetica"/>
                        </a:rPr>
                        <a:t>Graduate Medical Education</a:t>
                      </a:r>
                    </a:p>
                    <a:p>
                      <a:pPr marL="0" lvl="0" indent="-219075" algn="ctr" defTabSz="694944">
                        <a:spcBef>
                          <a:spcPts val="380"/>
                        </a:spcBef>
                        <a:buFont typeface="Arial" panose="020B0604020202020204" pitchFamily="34" charset="0"/>
                        <a:buNone/>
                      </a:pPr>
                      <a:r>
                        <a:rPr lang="en-US" sz="2000" kern="1200">
                          <a:solidFill>
                            <a:schemeClr val="accent1">
                              <a:lumMod val="75000"/>
                            </a:schemeClr>
                          </a:solidFill>
                          <a:latin typeface="Helvetica"/>
                          <a:cs typeface="Helvetica"/>
                        </a:rPr>
                        <a:t>Osteopathic Principles and Practice</a:t>
                      </a:r>
                    </a:p>
                    <a:p>
                      <a:pPr marL="0" lvl="0" indent="-219075" algn="ctr" defTabSz="694944">
                        <a:spcBef>
                          <a:spcPts val="380"/>
                        </a:spcBef>
                        <a:buFont typeface="Arial" panose="020B0604020202020204" pitchFamily="34" charset="0"/>
                        <a:buNone/>
                      </a:pPr>
                      <a:r>
                        <a:rPr lang="en-US" sz="2000" kern="1200">
                          <a:solidFill>
                            <a:schemeClr val="accent1">
                              <a:lumMod val="75000"/>
                            </a:schemeClr>
                          </a:solidFill>
                          <a:latin typeface="Helvetica"/>
                          <a:cs typeface="Helvetica"/>
                        </a:rPr>
                        <a:t>Primary Care</a:t>
                      </a:r>
                      <a:r>
                        <a:rPr lang="en-US" sz="2000">
                          <a:solidFill>
                            <a:schemeClr val="accent1">
                              <a:lumMod val="75000"/>
                            </a:schemeClr>
                          </a:solidFill>
                          <a:latin typeface="Helvetica"/>
                          <a:cs typeface="Helvetica"/>
                        </a:rPr>
                        <a:t> &amp; Clinical Medicine</a:t>
                      </a:r>
                      <a:endParaRPr lang="en-US" sz="2000" kern="1200">
                        <a:solidFill>
                          <a:schemeClr val="accent1">
                            <a:lumMod val="75000"/>
                          </a:schemeClr>
                        </a:solidFill>
                        <a:latin typeface="Helvetica" panose="020B0604020202020204" pitchFamily="34" charset="0"/>
                        <a:cs typeface="Helvetica" panose="020B0604020202020204" pitchFamily="34" charset="0"/>
                      </a:endParaRPr>
                    </a:p>
                    <a:p>
                      <a:pPr marL="0" lvl="0" indent="-219075" algn="ctr" defTabSz="694944">
                        <a:spcBef>
                          <a:spcPts val="380"/>
                        </a:spcBef>
                        <a:buFont typeface="Arial" panose="020B0604020202020204" pitchFamily="34" charset="0"/>
                        <a:buNone/>
                      </a:pPr>
                      <a:r>
                        <a:rPr lang="en-US" sz="2000" kern="1200">
                          <a:solidFill>
                            <a:schemeClr val="accent1">
                              <a:lumMod val="75000"/>
                            </a:schemeClr>
                          </a:solidFill>
                          <a:latin typeface="Helvetica"/>
                          <a:cs typeface="Helvetica"/>
                        </a:rPr>
                        <a:t>SHSU Physicians Clinic</a:t>
                      </a:r>
                      <a:endParaRPr lang="en-US" sz="2000">
                        <a:solidFill>
                          <a:schemeClr val="accent1">
                            <a:lumMod val="75000"/>
                          </a:schemeClr>
                        </a:solidFill>
                        <a:latin typeface="Helvetica" panose="020B0604020202020204" pitchFamily="34" charset="0"/>
                        <a:cs typeface="Helvetica" panose="020B0604020202020204" pitchFamily="34" charset="0"/>
                      </a:endParaRPr>
                    </a:p>
                    <a:p>
                      <a:endParaRPr lang="en-US" sz="2000"/>
                    </a:p>
                  </a:txBody>
                  <a:tcPr marL="103549" marR="103549" marT="51774" marB="51774"/>
                </a:tc>
                <a:tc>
                  <a:txBody>
                    <a:bodyPr/>
                    <a:lstStyle/>
                    <a:p>
                      <a:pPr marL="63500" lvl="0" indent="-173355" algn="ctr" defTabSz="694944">
                        <a:spcBef>
                          <a:spcPts val="380"/>
                        </a:spcBef>
                      </a:pPr>
                      <a:r>
                        <a:rPr lang="en-US" sz="2000" kern="1200">
                          <a:solidFill>
                            <a:schemeClr val="accent1">
                              <a:lumMod val="75000"/>
                            </a:schemeClr>
                          </a:solidFill>
                          <a:latin typeface="Helvetica"/>
                          <a:cs typeface="Helvetica"/>
                        </a:rPr>
                        <a:t>Assessment, Evaluation &amp; Accreditation</a:t>
                      </a:r>
                    </a:p>
                    <a:p>
                      <a:pPr marL="63500" lvl="0" indent="-173355" algn="ctr" defTabSz="694944">
                        <a:spcBef>
                          <a:spcPts val="380"/>
                        </a:spcBef>
                      </a:pPr>
                      <a:r>
                        <a:rPr lang="en-US" sz="2000" kern="1200">
                          <a:solidFill>
                            <a:schemeClr val="accent1">
                              <a:lumMod val="75000"/>
                            </a:schemeClr>
                          </a:solidFill>
                          <a:latin typeface="Helvetica"/>
                          <a:cs typeface="Helvetica"/>
                        </a:rPr>
                        <a:t>Medical Student Affairs</a:t>
                      </a:r>
                    </a:p>
                    <a:p>
                      <a:pPr marL="63500" lvl="0" indent="-173355" algn="ctr" defTabSz="694944">
                        <a:spcBef>
                          <a:spcPts val="380"/>
                        </a:spcBef>
                      </a:pPr>
                      <a:r>
                        <a:rPr lang="en-US" sz="2000" kern="1200">
                          <a:solidFill>
                            <a:schemeClr val="accent1">
                              <a:lumMod val="75000"/>
                            </a:schemeClr>
                          </a:solidFill>
                          <a:latin typeface="Helvetica"/>
                          <a:cs typeface="Helvetica"/>
                        </a:rPr>
                        <a:t>Program Support and Resources</a:t>
                      </a:r>
                      <a:endParaRPr lang="en-US" sz="2000">
                        <a:solidFill>
                          <a:schemeClr val="accent1">
                            <a:lumMod val="75000"/>
                          </a:schemeClr>
                        </a:solidFill>
                        <a:latin typeface="Helvetica"/>
                        <a:cs typeface="Helvetica"/>
                      </a:endParaRPr>
                    </a:p>
                    <a:p>
                      <a:endParaRPr lang="en-US" sz="2000"/>
                    </a:p>
                  </a:txBody>
                  <a:tcPr marL="103549" marR="103549" marT="51774" marB="51774"/>
                </a:tc>
                <a:tc>
                  <a:txBody>
                    <a:bodyPr/>
                    <a:lstStyle/>
                    <a:p>
                      <a:pPr marL="63500" lvl="0" indent="-173355" algn="ctr" defTabSz="694944">
                        <a:spcBef>
                          <a:spcPts val="380"/>
                        </a:spcBef>
                      </a:pPr>
                      <a:r>
                        <a:rPr lang="en-US" sz="2000" kern="1200" dirty="0">
                          <a:solidFill>
                            <a:schemeClr val="accent1">
                              <a:lumMod val="75000"/>
                            </a:schemeClr>
                          </a:solidFill>
                          <a:latin typeface="Helvetica"/>
                          <a:cs typeface="Helvetica"/>
                        </a:rPr>
                        <a:t>Clinical Anatomy</a:t>
                      </a:r>
                    </a:p>
                    <a:p>
                      <a:pPr marL="63500" lvl="0" indent="-173355" algn="ctr" defTabSz="694944">
                        <a:spcBef>
                          <a:spcPts val="380"/>
                        </a:spcBef>
                      </a:pPr>
                      <a:r>
                        <a:rPr lang="en-US" sz="2000" kern="1200" dirty="0">
                          <a:solidFill>
                            <a:schemeClr val="accent1">
                              <a:lumMod val="75000"/>
                            </a:schemeClr>
                          </a:solidFill>
                          <a:latin typeface="Helvetica"/>
                          <a:cs typeface="Helvetica"/>
                        </a:rPr>
                        <a:t>Molecular and Cellular Biology</a:t>
                      </a:r>
                    </a:p>
                    <a:p>
                      <a:pPr marL="63500" lvl="0" indent="-173355" algn="ctr" defTabSz="694944">
                        <a:spcBef>
                          <a:spcPts val="380"/>
                        </a:spcBef>
                      </a:pPr>
                      <a:r>
                        <a:rPr lang="en-US" sz="2000" kern="1200" dirty="0">
                          <a:solidFill>
                            <a:schemeClr val="accent1">
                              <a:lumMod val="75000"/>
                            </a:schemeClr>
                          </a:solidFill>
                          <a:latin typeface="Helvetica"/>
                          <a:cs typeface="Helvetica"/>
                        </a:rPr>
                        <a:t>Physiology and Pharmacology</a:t>
                      </a:r>
                    </a:p>
                    <a:p>
                      <a:pPr marL="63500" lvl="0" indent="-173355" algn="ctr" defTabSz="694944">
                        <a:spcBef>
                          <a:spcPts val="380"/>
                        </a:spcBef>
                      </a:pPr>
                      <a:r>
                        <a:rPr lang="en-US" sz="2000" dirty="0">
                          <a:solidFill>
                            <a:schemeClr val="accent1">
                              <a:lumMod val="75000"/>
                            </a:schemeClr>
                          </a:solidFill>
                          <a:latin typeface="Helvetica"/>
                          <a:cs typeface="Helvetica"/>
                        </a:rPr>
                        <a:t>Office of Research</a:t>
                      </a:r>
                      <a:endParaRPr lang="en-US" sz="2000" dirty="0"/>
                    </a:p>
                  </a:txBody>
                  <a:tcPr marL="103549" marR="103549" marT="51774" marB="51774"/>
                </a:tc>
                <a:extLst>
                  <a:ext uri="{0D108BD9-81ED-4DB2-BD59-A6C34878D82A}">
                    <a16:rowId xmlns:a16="http://schemas.microsoft.com/office/drawing/2014/main" val="3024590957"/>
                  </a:ext>
                </a:extLst>
              </a:tr>
            </a:tbl>
          </a:graphicData>
        </a:graphic>
      </p:graphicFrame>
    </p:spTree>
    <p:extLst>
      <p:ext uri="{BB962C8B-B14F-4D97-AF65-F5344CB8AC3E}">
        <p14:creationId xmlns:p14="http://schemas.microsoft.com/office/powerpoint/2010/main" val="383474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218660" y="153090"/>
            <a:ext cx="11840818"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460581" y="1260731"/>
            <a:ext cx="10525541" cy="734294"/>
          </a:xfrm>
        </p:spPr>
        <p:txBody>
          <a:bodyPr>
            <a:normAutofit/>
          </a:bodyPr>
          <a:lstStyle/>
          <a:p>
            <a:pPr marL="0" indent="0">
              <a:buNone/>
            </a:pPr>
            <a:r>
              <a:rPr lang="en-US"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p:txBody>
      </p:sp>
      <p:pic>
        <p:nvPicPr>
          <p:cNvPr id="6" name="Picture 5">
            <a:extLst>
              <a:ext uri="{FF2B5EF4-FFF2-40B4-BE49-F238E27FC236}">
                <a16:creationId xmlns:a16="http://schemas.microsoft.com/office/drawing/2014/main" id="{48130D7A-19A3-7725-6E48-4CAFDD313435}"/>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4" name="Content Placeholder 2">
            <a:extLst>
              <a:ext uri="{FF2B5EF4-FFF2-40B4-BE49-F238E27FC236}">
                <a16:creationId xmlns:a16="http://schemas.microsoft.com/office/drawing/2014/main" id="{6DEAC3E4-BD90-C23B-0494-8DD541A898AF}"/>
              </a:ext>
            </a:extLst>
          </p:cNvPr>
          <p:cNvSpPr txBox="1">
            <a:spLocks/>
          </p:cNvSpPr>
          <p:nvPr/>
        </p:nvSpPr>
        <p:spPr>
          <a:xfrm>
            <a:off x="575872" y="2011417"/>
            <a:ext cx="11040256" cy="469349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solidFill>
                  <a:schemeClr val="bg2">
                    <a:lumMod val="10000"/>
                  </a:schemeClr>
                </a:solidFill>
                <a:latin typeface="Helvetica" panose="020B0604020202020204" pitchFamily="34" charset="0"/>
                <a:cs typeface="Helvetica" panose="020B0604020202020204" pitchFamily="34" charset="0"/>
              </a:rPr>
              <a:t>Worked with 4 different pipeline programs </a:t>
            </a:r>
            <a:r>
              <a:rPr lang="en-US" dirty="0">
                <a:effectLst/>
                <a:latin typeface="Helvetica" panose="020B0604020202020204" pitchFamily="34" charset="0"/>
                <a:ea typeface="Arial" panose="020B0604020202020204" pitchFamily="34" charset="0"/>
                <a:cs typeface="Helvetica" panose="020B0604020202020204" pitchFamily="34" charset="0"/>
              </a:rPr>
              <a:t>to prepare high school and undergraduate students to enter careers in medicine. (JAMP)</a:t>
            </a:r>
            <a:endParaRPr lang="en-US" dirty="0">
              <a:solidFill>
                <a:schemeClr val="bg2">
                  <a:lumMod val="10000"/>
                </a:schemeClr>
              </a:solidFill>
              <a:latin typeface="Helvetica" panose="020B0604020202020204" pitchFamily="34" charset="0"/>
              <a:cs typeface="Helvetica" panose="020B0604020202020204" pitchFamily="34" charset="0"/>
            </a:endParaRPr>
          </a:p>
          <a:p>
            <a:pPr lvl="1"/>
            <a:r>
              <a:rPr lang="en-US" dirty="0">
                <a:solidFill>
                  <a:schemeClr val="bg2">
                    <a:lumMod val="10000"/>
                  </a:schemeClr>
                </a:solidFill>
                <a:latin typeface="Helvetica" panose="020B0604020202020204" pitchFamily="34" charset="0"/>
                <a:cs typeface="Helvetica" panose="020B0604020202020204" pitchFamily="34" charset="0"/>
              </a:rPr>
              <a:t>Provided licensing exam resources (on-site and on-line)</a:t>
            </a:r>
          </a:p>
          <a:p>
            <a:pPr lvl="1"/>
            <a:r>
              <a:rPr lang="en-US" dirty="0">
                <a:solidFill>
                  <a:schemeClr val="bg2">
                    <a:lumMod val="10000"/>
                  </a:schemeClr>
                </a:solidFill>
                <a:latin typeface="Helvetica" panose="020B0604020202020204" pitchFamily="34" charset="0"/>
                <a:cs typeface="Helvetica" panose="020B0604020202020204" pitchFamily="34" charset="0"/>
              </a:rPr>
              <a:t>Granted travel awards for research distribution, national leadership roles, and advocacy opportunities</a:t>
            </a:r>
          </a:p>
          <a:p>
            <a:pPr lvl="1"/>
            <a:r>
              <a:rPr lang="en-US" dirty="0">
                <a:solidFill>
                  <a:schemeClr val="bg2">
                    <a:lumMod val="10000"/>
                  </a:schemeClr>
                </a:solidFill>
                <a:latin typeface="Helvetica" panose="020B0604020202020204" pitchFamily="34" charset="0"/>
                <a:cs typeface="Helvetica" panose="020B0604020202020204" pitchFamily="34" charset="0"/>
              </a:rPr>
              <a:t>Designed Learning Communities with faculty and staff who serve as mentors and advisors</a:t>
            </a:r>
          </a:p>
          <a:p>
            <a:pPr lvl="1"/>
            <a:r>
              <a:rPr lang="en-US" dirty="0">
                <a:solidFill>
                  <a:schemeClr val="bg2">
                    <a:lumMod val="10000"/>
                  </a:schemeClr>
                </a:solidFill>
                <a:latin typeface="Helvetica" panose="020B0604020202020204" pitchFamily="34" charset="0"/>
                <a:cs typeface="Helvetica" panose="020B0604020202020204" pitchFamily="34" charset="0"/>
              </a:rPr>
              <a:t>Trained tutors and managed the COM peer tutoring program </a:t>
            </a:r>
          </a:p>
          <a:p>
            <a:pPr lvl="1"/>
            <a:r>
              <a:rPr lang="en-US" dirty="0">
                <a:solidFill>
                  <a:schemeClr val="bg2">
                    <a:lumMod val="10000"/>
                  </a:schemeClr>
                </a:solidFill>
                <a:latin typeface="Helvetica" panose="020B0604020202020204" pitchFamily="34" charset="0"/>
                <a:cs typeface="Helvetica" panose="020B0604020202020204" pitchFamily="34" charset="0"/>
              </a:rPr>
              <a:t>Utilized a clinical skills training approach which includes Standardized Patients (SPs) and simulation to prepare students for clerkships.</a:t>
            </a:r>
          </a:p>
          <a:p>
            <a:pPr lvl="1"/>
            <a:r>
              <a:rPr lang="en-US" dirty="0">
                <a:solidFill>
                  <a:schemeClr val="bg2">
                    <a:lumMod val="10000"/>
                  </a:schemeClr>
                </a:solidFill>
                <a:latin typeface="Helvetica" panose="020B0604020202020204" pitchFamily="34" charset="0"/>
                <a:cs typeface="Helvetica" panose="020B0604020202020204" pitchFamily="34" charset="0"/>
              </a:rPr>
              <a:t>Provided career development programming for residency preparation</a:t>
            </a:r>
            <a:endParaRPr lang="en-US" dirty="0">
              <a:latin typeface="Helvetica" pitchFamily="2" charset="0"/>
              <a:cs typeface="Helvetica" pitchFamily="2" charset="0"/>
            </a:endParaRPr>
          </a:p>
          <a:p>
            <a:pPr lvl="1"/>
            <a:endParaRPr lang="en-US"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31837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73634" y="169902"/>
            <a:ext cx="11844045"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547315" y="1466885"/>
            <a:ext cx="10525541" cy="646395"/>
          </a:xfrm>
        </p:spPr>
        <p:txBody>
          <a:bodyPr vert="horz" lIns="91440" tIns="45720" rIns="91440" bIns="45720" rtlCol="0" anchor="t">
            <a:normAutofit/>
          </a:bodyPr>
          <a:lstStyle/>
          <a:p>
            <a:pPr marL="0" indent="0">
              <a:buNone/>
            </a:pPr>
            <a:r>
              <a:rPr lang="en-US" b="1" dirty="0">
                <a:solidFill>
                  <a:schemeClr val="accent1">
                    <a:lumMod val="75000"/>
                  </a:schemeClr>
                </a:solidFill>
                <a:latin typeface="Helvetica"/>
                <a:ea typeface="Helvetica Neue" panose="02000503000000020004" pitchFamily="2" charset="0"/>
                <a:cs typeface="Helvetica Neue" panose="02000503000000020004" pitchFamily="2" charset="0"/>
              </a:rPr>
              <a:t>Priority 2: Embody a Culture of Excellence</a:t>
            </a:r>
          </a:p>
        </p:txBody>
      </p:sp>
      <p:pic>
        <p:nvPicPr>
          <p:cNvPr id="6" name="Picture 5">
            <a:extLst>
              <a:ext uri="{FF2B5EF4-FFF2-40B4-BE49-F238E27FC236}">
                <a16:creationId xmlns:a16="http://schemas.microsoft.com/office/drawing/2014/main" id="{48130D7A-19A3-7725-6E48-4CAFDD313435}"/>
              </a:ext>
            </a:extLst>
          </p:cNvPr>
          <p:cNvPicPr>
            <a:picLocks noChangeAspect="1"/>
          </p:cNvPicPr>
          <p:nvPr/>
        </p:nvPicPr>
        <p:blipFill>
          <a:blip r:embed="rId3"/>
          <a:stretch>
            <a:fillRect/>
          </a:stretch>
        </p:blipFill>
        <p:spPr>
          <a:xfrm>
            <a:off x="11373678" y="6127267"/>
            <a:ext cx="685800" cy="596900"/>
          </a:xfrm>
          <a:prstGeom prst="rect">
            <a:avLst/>
          </a:prstGeom>
        </p:spPr>
      </p:pic>
      <p:sp>
        <p:nvSpPr>
          <p:cNvPr id="4" name="Content Placeholder 2">
            <a:extLst>
              <a:ext uri="{FF2B5EF4-FFF2-40B4-BE49-F238E27FC236}">
                <a16:creationId xmlns:a16="http://schemas.microsoft.com/office/drawing/2014/main" id="{18F936B3-9A12-0692-8C2D-7185DC807B0E}"/>
              </a:ext>
            </a:extLst>
          </p:cNvPr>
          <p:cNvSpPr txBox="1">
            <a:spLocks/>
          </p:cNvSpPr>
          <p:nvPr/>
        </p:nvSpPr>
        <p:spPr>
          <a:xfrm>
            <a:off x="419075" y="2304945"/>
            <a:ext cx="11353849" cy="397496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4400">
              <a:solidFill>
                <a:srgbClr val="002060"/>
              </a:solidFill>
              <a:highlight>
                <a:srgbClr val="FFFF00"/>
              </a:highlight>
              <a:latin typeface="Helvetica"/>
              <a:cs typeface="Arial"/>
            </a:endParaRPr>
          </a:p>
        </p:txBody>
      </p:sp>
      <p:sp>
        <p:nvSpPr>
          <p:cNvPr id="9" name="TextBox 8">
            <a:extLst>
              <a:ext uri="{FF2B5EF4-FFF2-40B4-BE49-F238E27FC236}">
                <a16:creationId xmlns:a16="http://schemas.microsoft.com/office/drawing/2014/main" id="{E63B4B66-6186-1325-B620-9573ECD43063}"/>
              </a:ext>
            </a:extLst>
          </p:cNvPr>
          <p:cNvSpPr txBox="1"/>
          <p:nvPr/>
        </p:nvSpPr>
        <p:spPr>
          <a:xfrm>
            <a:off x="419075" y="2011548"/>
            <a:ext cx="11498604" cy="4524315"/>
          </a:xfrm>
          <a:prstGeom prst="rect">
            <a:avLst/>
          </a:prstGeom>
          <a:noFill/>
        </p:spPr>
        <p:txBody>
          <a:bodyPr wrap="square">
            <a:spAutoFit/>
          </a:bodyPr>
          <a:lstStyle/>
          <a:p>
            <a:pPr marL="800100" marR="0" lvl="1" indent="-342900">
              <a:spcBef>
                <a:spcPts val="0"/>
              </a:spcBef>
              <a:spcAft>
                <a:spcPts val="0"/>
              </a:spcAft>
              <a:buFont typeface="Arial" panose="020B0604020202020204" pitchFamily="34" charset="0"/>
              <a:buChar char="•"/>
            </a:pPr>
            <a:r>
              <a:rPr lang="en-US" sz="2400" dirty="0">
                <a:effectLst/>
                <a:latin typeface="Helvetica" panose="020B0604020202020204" pitchFamily="34" charset="0"/>
                <a:ea typeface="Arial" panose="020B0604020202020204" pitchFamily="34" charset="0"/>
                <a:cs typeface="Helvetica" panose="020B0604020202020204" pitchFamily="34" charset="0"/>
              </a:rPr>
              <a:t>Class of 2024 </a:t>
            </a:r>
          </a:p>
          <a:p>
            <a:pPr marL="1257300" lvl="2" indent="-342900">
              <a:buFont typeface="Arial" panose="020B0604020202020204" pitchFamily="34" charset="0"/>
              <a:buChar char="•"/>
            </a:pPr>
            <a:r>
              <a:rPr lang="en-US" sz="2400" dirty="0">
                <a:effectLst/>
                <a:latin typeface="Helvetica" panose="020B0604020202020204" pitchFamily="34" charset="0"/>
                <a:ea typeface="Arial" panose="020B0604020202020204" pitchFamily="34" charset="0"/>
                <a:cs typeface="Helvetica" panose="020B0604020202020204" pitchFamily="34" charset="0"/>
              </a:rPr>
              <a:t>69 student doctors approved for inaugural graduation on May 9, 2024</a:t>
            </a:r>
          </a:p>
          <a:p>
            <a:pPr marL="1257300" lvl="2" indent="-342900">
              <a:buFont typeface="Arial" panose="020B0604020202020204" pitchFamily="34" charset="0"/>
              <a:buChar char="•"/>
            </a:pPr>
            <a:r>
              <a:rPr lang="en-US" sz="2400" dirty="0">
                <a:effectLst/>
                <a:latin typeface="Helvetica" panose="020B0604020202020204" pitchFamily="34" charset="0"/>
                <a:ea typeface="Arial" panose="020B0604020202020204" pitchFamily="34" charset="0"/>
                <a:cs typeface="Helvetica" panose="020B0604020202020204" pitchFamily="34" charset="0"/>
              </a:rPr>
              <a:t>Had 97.1% first time pass rate on their 1</a:t>
            </a:r>
            <a:r>
              <a:rPr lang="en-US" sz="2400" baseline="30000" dirty="0">
                <a:effectLst/>
                <a:latin typeface="Helvetica" panose="020B0604020202020204" pitchFamily="34" charset="0"/>
                <a:ea typeface="Arial" panose="020B0604020202020204" pitchFamily="34" charset="0"/>
                <a:cs typeface="Helvetica" panose="020B0604020202020204" pitchFamily="34" charset="0"/>
              </a:rPr>
              <a:t>st</a:t>
            </a:r>
            <a:r>
              <a:rPr lang="en-US" sz="2400" dirty="0">
                <a:effectLst/>
                <a:latin typeface="Helvetica" panose="020B0604020202020204" pitchFamily="34" charset="0"/>
                <a:ea typeface="Arial" panose="020B0604020202020204" pitchFamily="34" charset="0"/>
                <a:cs typeface="Helvetica" panose="020B0604020202020204" pitchFamily="34" charset="0"/>
              </a:rPr>
              <a:t> &amp; 2</a:t>
            </a:r>
            <a:r>
              <a:rPr lang="en-US" sz="2400" baseline="30000" dirty="0">
                <a:effectLst/>
                <a:latin typeface="Helvetica" panose="020B0604020202020204" pitchFamily="34" charset="0"/>
                <a:ea typeface="Arial" panose="020B0604020202020204" pitchFamily="34" charset="0"/>
                <a:cs typeface="Helvetica" panose="020B0604020202020204" pitchFamily="34" charset="0"/>
              </a:rPr>
              <a:t>nd</a:t>
            </a:r>
            <a:r>
              <a:rPr lang="en-US" sz="2400" dirty="0">
                <a:effectLst/>
                <a:latin typeface="Helvetica" panose="020B0604020202020204" pitchFamily="34" charset="0"/>
                <a:ea typeface="Arial" panose="020B0604020202020204" pitchFamily="34" charset="0"/>
                <a:cs typeface="Helvetica" panose="020B0604020202020204" pitchFamily="34" charset="0"/>
              </a:rPr>
              <a:t> Board examination and 100% pass rate overall</a:t>
            </a:r>
            <a:r>
              <a:rPr lang="en-US" sz="2400" dirty="0">
                <a:latin typeface="Helvetica" panose="020B0604020202020204" pitchFamily="34" charset="0"/>
                <a:ea typeface="Arial" panose="020B0604020202020204" pitchFamily="34" charset="0"/>
                <a:cs typeface="Helvetica" panose="020B0604020202020204" pitchFamily="34" charset="0"/>
              </a:rPr>
              <a:t> (</a:t>
            </a:r>
            <a:r>
              <a:rPr lang="en-US" sz="2400" dirty="0">
                <a:effectLst/>
                <a:latin typeface="Helvetica" panose="020B0604020202020204" pitchFamily="34" charset="0"/>
                <a:ea typeface="Arial" panose="020B0604020202020204" pitchFamily="34" charset="0"/>
                <a:cs typeface="Helvetica" panose="020B0604020202020204" pitchFamily="34" charset="0"/>
              </a:rPr>
              <a:t>3% higher than the national average)</a:t>
            </a:r>
          </a:p>
          <a:p>
            <a:pPr marL="1257300" lvl="2" indent="-342900">
              <a:buFont typeface="Arial" panose="020B0604020202020204" pitchFamily="34" charset="0"/>
              <a:buChar char="•"/>
            </a:pPr>
            <a:r>
              <a:rPr lang="en-US" sz="2400" dirty="0">
                <a:latin typeface="Helvetica" panose="020B0604020202020204" pitchFamily="34" charset="0"/>
                <a:ea typeface="Arial" panose="020B0604020202020204" pitchFamily="34" charset="0"/>
                <a:cs typeface="Helvetica" panose="020B0604020202020204" pitchFamily="34" charset="0"/>
              </a:rPr>
              <a:t>Ranked #3 of all COMs in nation</a:t>
            </a:r>
          </a:p>
          <a:p>
            <a:pPr marL="1257300" lvl="2" indent="-342900">
              <a:buFont typeface="Arial" panose="020B0604020202020204" pitchFamily="34" charset="0"/>
              <a:buChar char="•"/>
            </a:pPr>
            <a:r>
              <a:rPr lang="en-US" sz="2400" dirty="0">
                <a:latin typeface="Helvetica" panose="020B0604020202020204" pitchFamily="34" charset="0"/>
                <a:ea typeface="Arial" panose="020B0604020202020204" pitchFamily="34" charset="0"/>
                <a:cs typeface="Helvetica" panose="020B0604020202020204" pitchFamily="34" charset="0"/>
              </a:rPr>
              <a:t>All graduates had research poster/presentation/publication while at COM</a:t>
            </a:r>
          </a:p>
          <a:p>
            <a:pPr marL="1257300" lvl="2" indent="-342900">
              <a:buFont typeface="Arial" panose="020B0604020202020204" pitchFamily="34" charset="0"/>
              <a:buChar char="•"/>
            </a:pPr>
            <a:r>
              <a:rPr lang="en-US" sz="2400" dirty="0">
                <a:effectLst/>
                <a:latin typeface="Helvetica" panose="020B0604020202020204" pitchFamily="34" charset="0"/>
                <a:ea typeface="Arial" panose="020B0604020202020204" pitchFamily="34" charset="0"/>
                <a:cs typeface="Helvetica" panose="020B0604020202020204" pitchFamily="34" charset="0"/>
              </a:rPr>
              <a:t>100% placement in residency Match</a:t>
            </a:r>
          </a:p>
          <a:p>
            <a:pPr lvl="2"/>
            <a:endParaRPr lang="en-US" sz="2400" dirty="0">
              <a:effectLst/>
              <a:latin typeface="Helvetica" panose="020B0604020202020204" pitchFamily="34" charset="0"/>
              <a:ea typeface="Arial" panose="020B0604020202020204" pitchFamily="34" charset="0"/>
              <a:cs typeface="Helvetica" panose="020B0604020202020204" pitchFamily="34" charset="0"/>
            </a:endParaRPr>
          </a:p>
          <a:p>
            <a:pPr marL="800100" lvl="1" indent="-342900">
              <a:buFont typeface="Arial" panose="020B0604020202020204" pitchFamily="34" charset="0"/>
              <a:buChar char="•"/>
            </a:pPr>
            <a:r>
              <a:rPr lang="en-US" sz="2400" dirty="0">
                <a:latin typeface="Helvetica" panose="020B0604020202020204" pitchFamily="34" charset="0"/>
                <a:ea typeface="Arial" panose="020B0604020202020204" pitchFamily="34" charset="0"/>
                <a:cs typeface="Helvetica" panose="020B0604020202020204" pitchFamily="34" charset="0"/>
              </a:rPr>
              <a:t>Class of 2025</a:t>
            </a:r>
          </a:p>
          <a:p>
            <a:pPr marL="1257300" lvl="2" indent="-342900">
              <a:buFont typeface="Arial" panose="020B0604020202020204" pitchFamily="34" charset="0"/>
              <a:buChar char="•"/>
            </a:pPr>
            <a:r>
              <a:rPr lang="en-US" sz="2400" dirty="0">
                <a:effectLst/>
                <a:latin typeface="Helvetica" panose="020B0604020202020204" pitchFamily="34" charset="0"/>
                <a:ea typeface="Arial" panose="020B0604020202020204" pitchFamily="34" charset="0"/>
                <a:cs typeface="Helvetica" panose="020B0604020202020204" pitchFamily="34" charset="0"/>
              </a:rPr>
              <a:t>99% first time pass rate on 1</a:t>
            </a:r>
            <a:r>
              <a:rPr lang="en-US" sz="2400" baseline="30000" dirty="0">
                <a:effectLst/>
                <a:latin typeface="Helvetica" panose="020B0604020202020204" pitchFamily="34" charset="0"/>
                <a:ea typeface="Arial" panose="020B0604020202020204" pitchFamily="34" charset="0"/>
                <a:cs typeface="Helvetica" panose="020B0604020202020204" pitchFamily="34" charset="0"/>
              </a:rPr>
              <a:t>st</a:t>
            </a:r>
            <a:r>
              <a:rPr lang="en-US" sz="2400" dirty="0">
                <a:effectLst/>
                <a:latin typeface="Helvetica" panose="020B0604020202020204" pitchFamily="34" charset="0"/>
                <a:ea typeface="Arial" panose="020B0604020202020204" pitchFamily="34" charset="0"/>
                <a:cs typeface="Helvetica" panose="020B0604020202020204" pitchFamily="34" charset="0"/>
              </a:rPr>
              <a:t> Board exam</a:t>
            </a:r>
          </a:p>
          <a:p>
            <a:pPr marL="1257300" lvl="2" indent="-342900">
              <a:buFont typeface="Arial" panose="020B0604020202020204" pitchFamily="34" charset="0"/>
              <a:buChar char="•"/>
            </a:pPr>
            <a:r>
              <a:rPr lang="en-US" sz="2400" dirty="0">
                <a:effectLst/>
                <a:latin typeface="Helvetica" panose="020B0604020202020204" pitchFamily="34" charset="0"/>
                <a:ea typeface="Arial" panose="020B0604020202020204" pitchFamily="34" charset="0"/>
                <a:cs typeface="Helvetica" panose="020B0604020202020204" pitchFamily="34" charset="0"/>
              </a:rPr>
              <a:t>Outstanding evaluations in clinical rotations</a:t>
            </a:r>
          </a:p>
          <a:p>
            <a:pPr marL="1257300" lvl="2" indent="-342900">
              <a:buFont typeface="Arial" panose="020B0604020202020204" pitchFamily="34" charset="0"/>
              <a:buChar char="•"/>
            </a:pPr>
            <a:endParaRPr lang="en-US" sz="2400" dirty="0">
              <a:effectLst/>
              <a:latin typeface="Helvetica" panose="020B0604020202020204" pitchFamily="34" charset="0"/>
              <a:ea typeface="Arial"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843426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142240" y="321148"/>
            <a:ext cx="11917238"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23333" y="2465704"/>
            <a:ext cx="10545333" cy="3747461"/>
          </a:xfrm>
        </p:spPr>
        <p:txBody>
          <a:bodyPr vert="horz" lIns="91440" tIns="45720" rIns="91440" bIns="45720" rtlCol="0" anchor="t">
            <a:normAutofit lnSpcReduction="10000"/>
          </a:bodyPr>
          <a:lstStyle/>
          <a:p>
            <a:r>
              <a:rPr lang="en-US" sz="2600" dirty="0">
                <a:effectLst/>
                <a:latin typeface="Helvetica"/>
                <a:ea typeface="Arial" panose="020B0604020202020204" pitchFamily="34" charset="0"/>
                <a:cs typeface="Helvetica"/>
              </a:rPr>
              <a:t>Established additional regional clinical core sites in community-based, rural and underserved areas of East Texas.</a:t>
            </a:r>
          </a:p>
          <a:p>
            <a:r>
              <a:rPr lang="en-US" sz="2400" dirty="0">
                <a:effectLst/>
                <a:latin typeface="Helvetica" panose="020B0604020202020204" pitchFamily="34" charset="0"/>
                <a:ea typeface="Arial" panose="020B0604020202020204" pitchFamily="34" charset="0"/>
                <a:cs typeface="Helvetica" panose="020B0604020202020204" pitchFamily="34" charset="0"/>
              </a:rPr>
              <a:t>Expanded ranks to over 850 credentialed preceptors.</a:t>
            </a:r>
          </a:p>
          <a:p>
            <a:r>
              <a:rPr lang="en-US" sz="2600" dirty="0">
                <a:effectLst/>
                <a:latin typeface="Helvetica" panose="020B0604020202020204" pitchFamily="34" charset="0"/>
                <a:ea typeface="Arial" panose="020B0604020202020204" pitchFamily="34" charset="0"/>
                <a:cs typeface="Helvetica" panose="020B0604020202020204" pitchFamily="34" charset="0"/>
              </a:rPr>
              <a:t>Created partnerships with multiple local and national foundations.</a:t>
            </a:r>
          </a:p>
          <a:p>
            <a:r>
              <a:rPr lang="en-US" sz="2600" dirty="0">
                <a:latin typeface="Helvetica" panose="020B0604020202020204" pitchFamily="34" charset="0"/>
                <a:ea typeface="Arial" panose="020B0604020202020204" pitchFamily="34" charset="0"/>
                <a:cs typeface="Helvetica" panose="020B0604020202020204" pitchFamily="34" charset="0"/>
              </a:rPr>
              <a:t>Publicized Match Day, Graduation ceremonies, hosted conferences.</a:t>
            </a:r>
          </a:p>
          <a:p>
            <a:r>
              <a:rPr lang="en-US" sz="2600" dirty="0">
                <a:effectLst/>
                <a:latin typeface="Helvetica" panose="020B0604020202020204" pitchFamily="34" charset="0"/>
                <a:ea typeface="Arial" panose="020B0604020202020204" pitchFamily="34" charset="0"/>
                <a:cs typeface="Helvetica" panose="020B0604020202020204" pitchFamily="34" charset="0"/>
              </a:rPr>
              <a:t>Multiple faculty and students presented at </a:t>
            </a:r>
            <a:r>
              <a:rPr lang="en-US" sz="2600" dirty="0">
                <a:latin typeface="Helvetica" panose="020B0604020202020204" pitchFamily="34" charset="0"/>
                <a:ea typeface="Arial" panose="020B0604020202020204" pitchFamily="34" charset="0"/>
                <a:cs typeface="Helvetica" panose="020B0604020202020204" pitchFamily="34" charset="0"/>
              </a:rPr>
              <a:t>regional, national, and international conferences.</a:t>
            </a:r>
            <a:endParaRPr lang="en-US" sz="2600" dirty="0">
              <a:effectLst/>
              <a:latin typeface="Helvetica" panose="020B0604020202020204" pitchFamily="34" charset="0"/>
              <a:ea typeface="Arial" panose="020B0604020202020204" pitchFamily="34" charset="0"/>
              <a:cs typeface="Helvetica" panose="020B0604020202020204" pitchFamily="34" charset="0"/>
            </a:endParaRPr>
          </a:p>
          <a:p>
            <a:r>
              <a:rPr lang="en-US" sz="2600" dirty="0">
                <a:latin typeface="Helvetica" panose="020B0604020202020204" pitchFamily="34" charset="0"/>
                <a:ea typeface="Arial" panose="020B0604020202020204" pitchFamily="34" charset="0"/>
                <a:cs typeface="Helvetica" panose="020B0604020202020204" pitchFamily="34" charset="0"/>
              </a:rPr>
              <a:t>First and only new COM to receive 10-year Accreditation with Exceptional Outcomes.</a:t>
            </a:r>
            <a:endParaRPr lang="en-US" sz="2600" dirty="0">
              <a:effectLst/>
              <a:latin typeface="Helvetica" panose="020B0604020202020204" pitchFamily="34" charset="0"/>
              <a:ea typeface="Arial" panose="020B0604020202020204" pitchFamily="34" charset="0"/>
              <a:cs typeface="Helvetica" panose="020B0604020202020204" pitchFamily="34" charset="0"/>
            </a:endParaRPr>
          </a:p>
          <a:p>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4" name="TextBox 3">
            <a:extLst>
              <a:ext uri="{FF2B5EF4-FFF2-40B4-BE49-F238E27FC236}">
                <a16:creationId xmlns:a16="http://schemas.microsoft.com/office/drawing/2014/main" id="{0FFA29AA-B378-2653-15C2-0C63DBDE4046}"/>
              </a:ext>
            </a:extLst>
          </p:cNvPr>
          <p:cNvSpPr txBox="1"/>
          <p:nvPr/>
        </p:nvSpPr>
        <p:spPr>
          <a:xfrm>
            <a:off x="775855" y="1646711"/>
            <a:ext cx="969026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solidFill>
                  <a:schemeClr val="accent1">
                    <a:lumMod val="75000"/>
                  </a:schemeClr>
                </a:solidFill>
                <a:latin typeface="Helvetica"/>
                <a:cs typeface="Helvetica"/>
              </a:rPr>
              <a:t>Priority 3: Elevate the Reputation and Visibility of SHSU</a:t>
            </a:r>
          </a:p>
        </p:txBody>
      </p:sp>
    </p:spTree>
    <p:extLst>
      <p:ext uri="{BB962C8B-B14F-4D97-AF65-F5344CB8AC3E}">
        <p14:creationId xmlns:p14="http://schemas.microsoft.com/office/powerpoint/2010/main" val="325069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111760" y="182603"/>
            <a:ext cx="11947718"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4"/>
            <a:ext cx="10525541" cy="4645513"/>
          </a:xfrm>
        </p:spPr>
        <p:txBody>
          <a:bodyPr vert="horz" lIns="91440" tIns="45720" rIns="91440" bIns="45720" rtlCol="0" anchor="t">
            <a:normAutofit fontScale="92500" lnSpcReduction="20000"/>
          </a:bodyPr>
          <a:lstStyle/>
          <a:p>
            <a:pPr marL="0" indent="0">
              <a:buNone/>
            </a:pPr>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0" indent="0">
              <a:buNone/>
            </a:pPr>
            <a:r>
              <a:rPr lang="en-US" sz="24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Graduate Medical Education </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Received state and federal grants to support Huntsville residency program.</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Matched 4 new residents into the Huntsville Memorial Hospital Program to increase the total number of residents to 8.</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Received $250,000 planning and development grant for a residency programs in Lufkin/Nacogdoches.</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Established a contractually recognized GME Consortium</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Several new rural and community-based residency programs currently in development.</a:t>
            </a:r>
          </a:p>
          <a:p>
            <a:pPr marL="0" indent="0">
              <a:buNone/>
            </a:pPr>
            <a:endParaRPr lang="en-US" sz="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0" indent="0">
              <a:buNone/>
            </a:pPr>
            <a:r>
              <a:rPr lang="en-US" sz="2400"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SHSU Physicians Clinic</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Moved clinic to larger and more conducive space on Conroe campus</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Hiring additional full-time clinicians and establishing residency programs</a:t>
            </a:r>
          </a:p>
        </p:txBody>
      </p:sp>
      <p:pic>
        <p:nvPicPr>
          <p:cNvPr id="6" name="Picture 5">
            <a:extLst>
              <a:ext uri="{FF2B5EF4-FFF2-40B4-BE49-F238E27FC236}">
                <a16:creationId xmlns:a16="http://schemas.microsoft.com/office/drawing/2014/main" id="{48130D7A-19A3-7725-6E48-4CAFDD313435}"/>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4" name="TextBox 3">
            <a:extLst>
              <a:ext uri="{FF2B5EF4-FFF2-40B4-BE49-F238E27FC236}">
                <a16:creationId xmlns:a16="http://schemas.microsoft.com/office/drawing/2014/main" id="{A14CCCAD-FF44-9F3C-D9AA-FAA91D67E1FC}"/>
              </a:ext>
            </a:extLst>
          </p:cNvPr>
          <p:cNvSpPr txBox="1"/>
          <p:nvPr/>
        </p:nvSpPr>
        <p:spPr>
          <a:xfrm>
            <a:off x="310738" y="1508166"/>
            <a:ext cx="1156062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solidFill>
                  <a:schemeClr val="accent1">
                    <a:lumMod val="75000"/>
                  </a:schemeClr>
                </a:solidFill>
                <a:latin typeface="Helvetica"/>
                <a:ea typeface="+mn-lt"/>
                <a:cs typeface="+mn-lt"/>
              </a:rPr>
              <a:t>Priority 4: Expand and Elevate our Service to the State and Beyond</a:t>
            </a:r>
            <a:endParaRPr lang="en-US" sz="2800" b="1" dirty="0">
              <a:solidFill>
                <a:schemeClr val="accent1">
                  <a:lumMod val="75000"/>
                </a:schemeClr>
              </a:solidFill>
              <a:latin typeface="Helvetica"/>
              <a:cs typeface="Calibri" panose="020F0502020204030204"/>
            </a:endParaRPr>
          </a:p>
        </p:txBody>
      </p:sp>
    </p:spTree>
    <p:extLst>
      <p:ext uri="{BB962C8B-B14F-4D97-AF65-F5344CB8AC3E}">
        <p14:creationId xmlns:p14="http://schemas.microsoft.com/office/powerpoint/2010/main" val="289842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600485791"/>
              </p:ext>
            </p:extLst>
          </p:nvPr>
        </p:nvGraphicFramePr>
        <p:xfrm>
          <a:off x="979344" y="1575368"/>
          <a:ext cx="10374456" cy="4439920"/>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000000"/>
                          </a:solidFill>
                        </a:rPr>
                        <a:t>Statement:</a:t>
                      </a:r>
                    </a:p>
                    <a:p>
                      <a:r>
                        <a:rPr lang="en-US" b="0" dirty="0">
                          <a:effectLst/>
                        </a:rPr>
                        <a:t>The College of Osteopathic Medicine plans to keep Expanding the number of clinical preceptors and clinical sites because we need to create more opportunities for experiential learning in order to maintain existing enrollment. This action aligns with Strategy 1: Prioritize Student Success and Student Access and Goal 1.1 - Recruit, retain, graduate, and empower students to drive sustainable growth. and will have sufficient clerkship rotations available to train our student doctors in achieving Pillar 1 - Enrollment.</a:t>
                      </a:r>
                    </a:p>
                  </a:txBody>
                  <a:tcPr anchor="ct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N/A</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Payment for preceptor physicians, regional clinical coordinators, and regional medical directors. We will need continued expansion of collaborations with hospitals and clinics across Texas.</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525833559"/>
              </p:ext>
            </p:extLst>
          </p:nvPr>
        </p:nvGraphicFramePr>
        <p:xfrm>
          <a:off x="979344" y="1575368"/>
          <a:ext cx="10374456" cy="433752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r>
                        <a:rPr lang="en-US" b="1" dirty="0">
                          <a:effectLst/>
                        </a:rPr>
                        <a:t>Statement:</a:t>
                      </a:r>
                    </a:p>
                    <a:p>
                      <a:r>
                        <a:rPr lang="en-US" b="0" dirty="0">
                          <a:effectLst/>
                        </a:rPr>
                        <a:t>The College of Osteopathic Medicine plans to keep Providing a high level of resources for student doctors including computers, curriculum support software, board review resources, and travel awards because such support is necessary to maintain the high level of scholastic achievement demonstrated to date. This action aligns with Strategy 1: Prioritize Student Success and Student Access and Goal 1.1 - Recruit, retain, graduate, and empower students to drive sustainable growth. and will have continued high pass rate on national board examinations. in achieving Pillar 2 - Retention.</a:t>
                      </a:r>
                    </a:p>
                  </a:txBody>
                  <a:tcPr anchor="ct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N/A</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Funding for resources (included in existing budget)</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4061466009"/>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r>
                        <a:rPr lang="en-US" b="1" dirty="0">
                          <a:effectLst/>
                        </a:rPr>
                        <a:t>Statement:</a:t>
                      </a:r>
                    </a:p>
                    <a:p>
                      <a:r>
                        <a:rPr lang="en-US" b="0" dirty="0">
                          <a:effectLst/>
                        </a:rPr>
                        <a:t>The College of Osteopathic Medicine plans to stop Paying for educational resources that are not being sufficiently utilized by student doctors or faculty because funds can be shifted to higher-value items to better support medical education. This action aligns with Strategy 1: Prioritize Student Success and Student Access and Goal 1.2 - Academic Agility and will have improved budgeting and resource management at the COM in achieving Pillar 4 - Agility.</a:t>
                      </a:r>
                    </a:p>
                  </a:txBody>
                  <a:tcPr anchor="ct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N/A</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rPr>
                        <a:t>Funding for preceptor payments (included in existing budget)</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1826</TotalTime>
  <Words>1252</Words>
  <Application>Microsoft Office PowerPoint</Application>
  <PresentationFormat>Widescreen</PresentationFormat>
  <Paragraphs>119</Paragraphs>
  <Slides>14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Acumin Pro Black</vt:lpstr>
      <vt:lpstr>Aptos</vt:lpstr>
      <vt:lpstr>Arial</vt:lpstr>
      <vt:lpstr>Calibri</vt:lpstr>
      <vt:lpstr>Calibri Light</vt:lpstr>
      <vt:lpstr>Helvetica</vt:lpstr>
      <vt:lpstr>Helvetica Neue</vt:lpstr>
      <vt:lpstr>Helvetica Oblique</vt:lpstr>
      <vt:lpstr>Office Theme 2013 - 2022</vt:lpstr>
      <vt:lpstr>College of Osteopathic Medicine</vt:lpstr>
      <vt:lpstr>College of Osteopathic Medicine</vt:lpstr>
      <vt:lpstr>FY 2024 Accomplishments</vt:lpstr>
      <vt:lpstr>FY 2024 Accomplishments</vt:lpstr>
      <vt:lpstr>FY 2024 Accomplishments</vt:lpstr>
      <vt:lpstr>FY 2024 Accomplishments</vt:lpstr>
      <vt:lpstr>PowerPoint Presentation</vt:lpstr>
      <vt:lpstr>PowerPoint Presentation</vt:lpstr>
      <vt:lpstr>PowerPoint Presentation</vt:lpstr>
      <vt:lpstr>PowerPoint Presentation</vt:lpstr>
      <vt:lpstr>PowerPoint Presentation</vt:lpstr>
      <vt:lpstr>PowerPoint Presentation</vt:lpstr>
      <vt:lpstr>College of Osteopathic Medicine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Thomas</cp:lastModifiedBy>
  <cp:revision>7</cp:revision>
  <dcterms:created xsi:type="dcterms:W3CDTF">2023-01-09T16:14:47Z</dcterms:created>
  <dcterms:modified xsi:type="dcterms:W3CDTF">2024-04-16T02:21:32Z</dcterms:modified>
</cp:coreProperties>
</file>